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30"/>
  </p:handout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69" r:id="rId14"/>
    <p:sldId id="270" r:id="rId15"/>
    <p:sldId id="271" r:id="rId16"/>
    <p:sldId id="272" r:id="rId17"/>
    <p:sldId id="273" r:id="rId18"/>
    <p:sldId id="275" r:id="rId19"/>
    <p:sldId id="274"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738" y="-7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80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5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5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5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C3A9A3D-147C-4CD2-8B74-3110343BAA5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3794" name="Group 2"/>
          <p:cNvGrpSpPr>
            <a:grpSpLocks/>
          </p:cNvGrpSpPr>
          <p:nvPr/>
        </p:nvGrpSpPr>
        <p:grpSpPr bwMode="auto">
          <a:xfrm>
            <a:off x="3175" y="4267200"/>
            <a:ext cx="9140825" cy="2590800"/>
            <a:chOff x="2" y="2688"/>
            <a:chExt cx="5758" cy="1632"/>
          </a:xfrm>
        </p:grpSpPr>
        <p:sp>
          <p:nvSpPr>
            <p:cNvPr id="3379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3796" name="Group 4"/>
            <p:cNvGrpSpPr>
              <a:grpSpLocks/>
            </p:cNvGrpSpPr>
            <p:nvPr userDrawn="1"/>
          </p:nvGrpSpPr>
          <p:grpSpPr bwMode="auto">
            <a:xfrm>
              <a:off x="3528" y="3715"/>
              <a:ext cx="792" cy="521"/>
              <a:chOff x="3527" y="3715"/>
              <a:chExt cx="792" cy="521"/>
            </a:xfrm>
          </p:grpSpPr>
          <p:sp>
            <p:nvSpPr>
              <p:cNvPr id="3379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379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379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380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380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380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380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380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380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380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380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3808" name="Group 16"/>
            <p:cNvGrpSpPr>
              <a:grpSpLocks/>
            </p:cNvGrpSpPr>
            <p:nvPr userDrawn="1"/>
          </p:nvGrpSpPr>
          <p:grpSpPr bwMode="auto">
            <a:xfrm>
              <a:off x="1776" y="3631"/>
              <a:ext cx="1626" cy="683"/>
              <a:chOff x="1776" y="3631"/>
              <a:chExt cx="1626" cy="683"/>
            </a:xfrm>
          </p:grpSpPr>
          <p:sp>
            <p:nvSpPr>
              <p:cNvPr id="3380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381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381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381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381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381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381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381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381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381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381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382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382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382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382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382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382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382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3827" name="Group 35"/>
            <p:cNvGrpSpPr>
              <a:grpSpLocks/>
            </p:cNvGrpSpPr>
            <p:nvPr userDrawn="1"/>
          </p:nvGrpSpPr>
          <p:grpSpPr bwMode="auto">
            <a:xfrm>
              <a:off x="4128" y="3360"/>
              <a:ext cx="1351" cy="821"/>
              <a:chOff x="4128" y="3360"/>
              <a:chExt cx="1351" cy="821"/>
            </a:xfrm>
          </p:grpSpPr>
          <p:sp>
            <p:nvSpPr>
              <p:cNvPr id="33828"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3829"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3830"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3831"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3832"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3833"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3834"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3835"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3836"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3837"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3838"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3839"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3840"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3841"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3842"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3843"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3844"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3845" name="Group 53"/>
            <p:cNvGrpSpPr>
              <a:grpSpLocks/>
            </p:cNvGrpSpPr>
            <p:nvPr userDrawn="1"/>
          </p:nvGrpSpPr>
          <p:grpSpPr bwMode="auto">
            <a:xfrm>
              <a:off x="5280" y="3024"/>
              <a:ext cx="425" cy="258"/>
              <a:chOff x="5280" y="3024"/>
              <a:chExt cx="425" cy="258"/>
            </a:xfrm>
          </p:grpSpPr>
          <p:sp>
            <p:nvSpPr>
              <p:cNvPr id="33846"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3847"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3848"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3849"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3850"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3851"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3852"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3853" name="Group 61"/>
              <p:cNvGrpSpPr>
                <a:grpSpLocks/>
              </p:cNvGrpSpPr>
              <p:nvPr/>
            </p:nvGrpSpPr>
            <p:grpSpPr bwMode="auto">
              <a:xfrm>
                <a:off x="5381" y="3085"/>
                <a:ext cx="227" cy="132"/>
                <a:chOff x="5381" y="3085"/>
                <a:chExt cx="227" cy="132"/>
              </a:xfrm>
            </p:grpSpPr>
            <p:sp>
              <p:nvSpPr>
                <p:cNvPr id="33854"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3855"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3856"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3857"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3858"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33859"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3860"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33861"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3862" name="Rectangle 70"/>
          <p:cNvSpPr>
            <a:spLocks noGrp="1" noChangeArrowheads="1"/>
          </p:cNvSpPr>
          <p:nvPr>
            <p:ph type="sldNum" sz="quarter" idx="4"/>
          </p:nvPr>
        </p:nvSpPr>
        <p:spPr>
          <a:xfrm>
            <a:off x="6553200" y="6248400"/>
            <a:ext cx="2133600" cy="457200"/>
          </a:xfrm>
        </p:spPr>
        <p:txBody>
          <a:bodyPr/>
          <a:lstStyle>
            <a:lvl1pPr>
              <a:defRPr/>
            </a:lvl1pPr>
          </a:lstStyle>
          <a:p>
            <a:fld id="{B67B5320-0F7D-4EA1-BC82-9A2E23B6B82C}" type="slidenum">
              <a:rPr lang="en-US"/>
              <a:pPr/>
              <a:t>‹#›</a:t>
            </a:fld>
            <a:endParaRPr lang="en-US"/>
          </a:p>
        </p:txBody>
      </p:sp>
      <p:pic>
        <p:nvPicPr>
          <p:cNvPr id="33863" name="Picture 71" descr="ts-logo-izbor"/>
          <p:cNvPicPr>
            <a:picLocks noChangeAspect="1" noChangeArrowheads="1"/>
          </p:cNvPicPr>
          <p:nvPr userDrawn="1"/>
        </p:nvPicPr>
        <p:blipFill>
          <a:blip r:embed="rId2"/>
          <a:srcRect/>
          <a:stretch>
            <a:fillRect/>
          </a:stretch>
        </p:blipFill>
        <p:spPr bwMode="auto">
          <a:xfrm>
            <a:off x="6477000" y="6454775"/>
            <a:ext cx="1981200" cy="403225"/>
          </a:xfrm>
          <a:prstGeom prst="rect">
            <a:avLst/>
          </a:prstGeom>
          <a:solidFill>
            <a:schemeClr val="tx1"/>
          </a:solid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B0C524-64A1-4424-A731-E6CB02F301E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58F6EC-CEC1-428C-9EBC-A9F62F16FC1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3AB982-B32E-44F9-A68E-C03A1FB1ED4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50A82B-6E38-4D1A-87E1-9B31A382858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B979C5-CE0A-41AA-B424-03728D7BADF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F58AE2A-77AA-428C-97F5-615954C917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4302B31-E36B-41B0-A5B3-F290471FD4A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D97C4D5-DBF3-4D50-9734-6EF2D558566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1A6179-1921-4E6E-831C-54443998D9F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469370-99CD-4A38-B8ED-24FF90C67A6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a:p>
        </p:txBody>
      </p:sp>
      <p:grpSp>
        <p:nvGrpSpPr>
          <p:cNvPr id="32771" name="Group 3"/>
          <p:cNvGrpSpPr>
            <a:grpSpLocks/>
          </p:cNvGrpSpPr>
          <p:nvPr/>
        </p:nvGrpSpPr>
        <p:grpSpPr bwMode="auto">
          <a:xfrm>
            <a:off x="3175" y="4267200"/>
            <a:ext cx="9140825" cy="2590800"/>
            <a:chOff x="2" y="2688"/>
            <a:chExt cx="5758" cy="1632"/>
          </a:xfrm>
        </p:grpSpPr>
        <p:sp>
          <p:nvSpPr>
            <p:cNvPr id="32772"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grpSp>
          <p:nvGrpSpPr>
            <p:cNvPr id="32773" name="Group 5"/>
            <p:cNvGrpSpPr>
              <a:grpSpLocks/>
            </p:cNvGrpSpPr>
            <p:nvPr userDrawn="1"/>
          </p:nvGrpSpPr>
          <p:grpSpPr bwMode="auto">
            <a:xfrm>
              <a:off x="3528" y="3715"/>
              <a:ext cx="792" cy="521"/>
              <a:chOff x="3527" y="3715"/>
              <a:chExt cx="792" cy="521"/>
            </a:xfrm>
          </p:grpSpPr>
          <p:sp>
            <p:nvSpPr>
              <p:cNvPr id="327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a:p>
            </p:txBody>
          </p:sp>
          <p:sp>
            <p:nvSpPr>
              <p:cNvPr id="327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a:p>
            </p:txBody>
          </p:sp>
          <p:sp>
            <p:nvSpPr>
              <p:cNvPr id="327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27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sp>
            <p:nvSpPr>
              <p:cNvPr id="327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2779"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a:p>
            </p:txBody>
          </p:sp>
          <p:sp>
            <p:nvSpPr>
              <p:cNvPr id="32780"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a:p>
            </p:txBody>
          </p:sp>
          <p:sp>
            <p:nvSpPr>
              <p:cNvPr id="32781"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2782"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a:p>
            </p:txBody>
          </p:sp>
          <p:sp>
            <p:nvSpPr>
              <p:cNvPr id="32783"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a:p>
            </p:txBody>
          </p:sp>
          <p:sp>
            <p:nvSpPr>
              <p:cNvPr id="327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grpSp>
        <p:grpSp>
          <p:nvGrpSpPr>
            <p:cNvPr id="32785" name="Group 17"/>
            <p:cNvGrpSpPr>
              <a:grpSpLocks/>
            </p:cNvGrpSpPr>
            <p:nvPr userDrawn="1"/>
          </p:nvGrpSpPr>
          <p:grpSpPr bwMode="auto">
            <a:xfrm>
              <a:off x="1776" y="3631"/>
              <a:ext cx="1626" cy="683"/>
              <a:chOff x="1776" y="3631"/>
              <a:chExt cx="1626" cy="683"/>
            </a:xfrm>
          </p:grpSpPr>
          <p:sp>
            <p:nvSpPr>
              <p:cNvPr id="327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a:p>
            </p:txBody>
          </p:sp>
          <p:sp>
            <p:nvSpPr>
              <p:cNvPr id="327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a:p>
            </p:txBody>
          </p:sp>
          <p:sp>
            <p:nvSpPr>
              <p:cNvPr id="327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a:p>
            </p:txBody>
          </p:sp>
          <p:sp>
            <p:nvSpPr>
              <p:cNvPr id="327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27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27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a:p>
            </p:txBody>
          </p:sp>
          <p:sp>
            <p:nvSpPr>
              <p:cNvPr id="327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a:p>
            </p:txBody>
          </p:sp>
          <p:sp>
            <p:nvSpPr>
              <p:cNvPr id="327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a:p>
            </p:txBody>
          </p:sp>
          <p:sp>
            <p:nvSpPr>
              <p:cNvPr id="32794"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a:p>
            </p:txBody>
          </p:sp>
          <p:sp>
            <p:nvSpPr>
              <p:cNvPr id="32795"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a:p>
            </p:txBody>
          </p:sp>
          <p:sp>
            <p:nvSpPr>
              <p:cNvPr id="32796"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a:p>
            </p:txBody>
          </p:sp>
          <p:sp>
            <p:nvSpPr>
              <p:cNvPr id="32797"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a:p>
            </p:txBody>
          </p:sp>
          <p:sp>
            <p:nvSpPr>
              <p:cNvPr id="32798"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a:p>
            </p:txBody>
          </p:sp>
          <p:sp>
            <p:nvSpPr>
              <p:cNvPr id="32799"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a:p>
            </p:txBody>
          </p:sp>
          <p:sp>
            <p:nvSpPr>
              <p:cNvPr id="32800"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2801"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2802"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a:p>
            </p:txBody>
          </p:sp>
          <p:sp>
            <p:nvSpPr>
              <p:cNvPr id="32803"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a:p>
            </p:txBody>
          </p:sp>
        </p:grpSp>
        <p:grpSp>
          <p:nvGrpSpPr>
            <p:cNvPr id="32804" name="Group 36"/>
            <p:cNvGrpSpPr>
              <a:grpSpLocks/>
            </p:cNvGrpSpPr>
            <p:nvPr userDrawn="1"/>
          </p:nvGrpSpPr>
          <p:grpSpPr bwMode="auto">
            <a:xfrm>
              <a:off x="4128" y="3360"/>
              <a:ext cx="1351" cy="821"/>
              <a:chOff x="4128" y="3360"/>
              <a:chExt cx="1351" cy="821"/>
            </a:xfrm>
          </p:grpSpPr>
          <p:sp>
            <p:nvSpPr>
              <p:cNvPr id="32805"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2806"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2807"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a:p>
            </p:txBody>
          </p:sp>
          <p:sp>
            <p:nvSpPr>
              <p:cNvPr id="32808"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2809"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2810"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2811"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a:p>
            </p:txBody>
          </p:sp>
          <p:sp>
            <p:nvSpPr>
              <p:cNvPr id="32812"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a:p>
            </p:txBody>
          </p:sp>
          <p:sp>
            <p:nvSpPr>
              <p:cNvPr id="32813"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a:p>
            </p:txBody>
          </p:sp>
          <p:sp>
            <p:nvSpPr>
              <p:cNvPr id="32814"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2815"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a:p>
            </p:txBody>
          </p:sp>
          <p:sp>
            <p:nvSpPr>
              <p:cNvPr id="328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a:p>
            </p:txBody>
          </p:sp>
          <p:sp>
            <p:nvSpPr>
              <p:cNvPr id="328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a:p>
            </p:txBody>
          </p:sp>
          <p:sp>
            <p:nvSpPr>
              <p:cNvPr id="328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28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a:p>
            </p:txBody>
          </p:sp>
          <p:sp>
            <p:nvSpPr>
              <p:cNvPr id="328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a:p>
            </p:txBody>
          </p:sp>
          <p:sp>
            <p:nvSpPr>
              <p:cNvPr id="328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a:p>
            </p:txBody>
          </p:sp>
        </p:grpSp>
        <p:grpSp>
          <p:nvGrpSpPr>
            <p:cNvPr id="32822" name="Group 54"/>
            <p:cNvGrpSpPr>
              <a:grpSpLocks/>
            </p:cNvGrpSpPr>
            <p:nvPr userDrawn="1"/>
          </p:nvGrpSpPr>
          <p:grpSpPr bwMode="auto">
            <a:xfrm>
              <a:off x="5280" y="3024"/>
              <a:ext cx="425" cy="258"/>
              <a:chOff x="5280" y="3024"/>
              <a:chExt cx="425" cy="258"/>
            </a:xfrm>
          </p:grpSpPr>
          <p:sp>
            <p:nvSpPr>
              <p:cNvPr id="32823"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2824"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2825"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2826"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sp>
            <p:nvSpPr>
              <p:cNvPr id="32827"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2828"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32829"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a:p>
            </p:txBody>
          </p:sp>
          <p:grpSp>
            <p:nvGrpSpPr>
              <p:cNvPr id="32830" name="Group 62"/>
              <p:cNvGrpSpPr>
                <a:grpSpLocks/>
              </p:cNvGrpSpPr>
              <p:nvPr/>
            </p:nvGrpSpPr>
            <p:grpSpPr bwMode="auto">
              <a:xfrm>
                <a:off x="5381" y="3085"/>
                <a:ext cx="227" cy="132"/>
                <a:chOff x="5381" y="3085"/>
                <a:chExt cx="227" cy="132"/>
              </a:xfrm>
            </p:grpSpPr>
            <p:sp>
              <p:nvSpPr>
                <p:cNvPr id="32831"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2832"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sp>
              <p:nvSpPr>
                <p:cNvPr id="32833"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a:p>
              </p:txBody>
            </p:sp>
            <p:sp>
              <p:nvSpPr>
                <p:cNvPr id="32834"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a:p>
              </p:txBody>
            </p:sp>
          </p:grpSp>
        </p:grpSp>
      </p:grpSp>
      <p:sp>
        <p:nvSpPr>
          <p:cNvPr id="32835"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32836"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837"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US"/>
          </a:p>
        </p:txBody>
      </p:sp>
      <p:sp>
        <p:nvSpPr>
          <p:cNvPr id="32838"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US"/>
          </a:p>
        </p:txBody>
      </p:sp>
      <p:sp>
        <p:nvSpPr>
          <p:cNvPr id="32839"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0AAEA81E-9F91-4443-B761-DD56BC7AAED5}" type="slidenum">
              <a:rPr lang="en-US"/>
              <a:pPr/>
              <a:t>‹#›</a:t>
            </a:fld>
            <a:endParaRPr lang="en-US"/>
          </a:p>
        </p:txBody>
      </p:sp>
      <p:pic>
        <p:nvPicPr>
          <p:cNvPr id="32840" name="Picture 72" descr="ts-logo-izbor"/>
          <p:cNvPicPr>
            <a:picLocks noChangeAspect="1" noChangeArrowheads="1"/>
          </p:cNvPicPr>
          <p:nvPr userDrawn="1"/>
        </p:nvPicPr>
        <p:blipFill>
          <a:blip r:embed="rId13"/>
          <a:srcRect/>
          <a:stretch>
            <a:fillRect/>
          </a:stretch>
        </p:blipFill>
        <p:spPr bwMode="auto">
          <a:xfrm>
            <a:off x="6477000" y="6454775"/>
            <a:ext cx="1981200" cy="403225"/>
          </a:xfrm>
          <a:prstGeom prst="rect">
            <a:avLst/>
          </a:prstGeom>
          <a:solidFill>
            <a:schemeClr val="tx1"/>
          </a:solid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sr-Cyrl-CS" sz="4800"/>
              <a:t>Нови пословник Народне скупштине – најбитније одредбе са становишта борбе против корупције</a:t>
            </a:r>
            <a:endParaRPr lang="en-US" sz="4800"/>
          </a:p>
        </p:txBody>
      </p:sp>
      <p:sp>
        <p:nvSpPr>
          <p:cNvPr id="2051" name="Rectangle 3"/>
          <p:cNvSpPr>
            <a:spLocks noGrp="1" noChangeArrowheads="1"/>
          </p:cNvSpPr>
          <p:nvPr>
            <p:ph type="subTitle" idx="1"/>
          </p:nvPr>
        </p:nvSpPr>
        <p:spPr>
          <a:xfrm>
            <a:off x="1295400" y="4495800"/>
            <a:ext cx="6400800" cy="1752600"/>
          </a:xfrm>
        </p:spPr>
        <p:txBody>
          <a:bodyPr/>
          <a:lstStyle/>
          <a:p>
            <a:r>
              <a:rPr lang="sr-Cyrl-CS"/>
              <a:t>Транспарентност – Србија</a:t>
            </a:r>
          </a:p>
          <a:p>
            <a:r>
              <a:rPr lang="sr-Cyrl-CS"/>
              <a:t>Београд, 1. септембар 2010.</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sr-Cyrl-CS" sz="4000"/>
              <a:t>Образложење предлога закона</a:t>
            </a:r>
            <a:endParaRPr lang="en-US" sz="4000"/>
          </a:p>
        </p:txBody>
      </p:sp>
      <p:sp>
        <p:nvSpPr>
          <p:cNvPr id="10243" name="Rectangle 3"/>
          <p:cNvSpPr>
            <a:spLocks noGrp="1" noChangeArrowheads="1"/>
          </p:cNvSpPr>
          <p:nvPr>
            <p:ph type="body" idx="1"/>
          </p:nvPr>
        </p:nvSpPr>
        <p:spPr/>
        <p:txBody>
          <a:bodyPr/>
          <a:lstStyle/>
          <a:p>
            <a:pPr>
              <a:lnSpc>
                <a:spcPct val="80000"/>
              </a:lnSpc>
            </a:pPr>
            <a:r>
              <a:rPr lang="sr-Cyrl-CS" sz="2400"/>
              <a:t>Образложење </a:t>
            </a:r>
            <a:r>
              <a:rPr lang="sr-Cyrl-CS" sz="2400" i="1"/>
              <a:t>може да садржи</a:t>
            </a:r>
            <a:r>
              <a:rPr lang="sr-Cyrl-CS" sz="2400"/>
              <a:t> и </a:t>
            </a:r>
            <a:r>
              <a:rPr lang="ru-RU" sz="2400"/>
              <a:t>анализу ефеката прописа, која садржи следећа објашњења: на кога ће и како ће на</a:t>
            </a:r>
            <a:r>
              <a:rPr lang="sr-Cyrl-CS" sz="2400"/>
              <a:t>ј</a:t>
            </a:r>
            <a:r>
              <a:rPr lang="ru-RU" sz="2400"/>
              <a:t>вероватније утицати решења у пропису, какве трошкове ће примена прописа створити грађанима и привреди (нарочито малим и средњим предузећима), да ли су позитивне последице доношења прописа такве да оправдавају трошкове које ће он створити, да ли се прописом подржава стварање нових привредних субјеката на тржишту и тржишна конкуренција, да ли су све заинтересоване стране имале прилику да се изјасне о пропису и које ће се мере током примене прописа предузети да би се остварило оно што се доношењем прописа намерава</a:t>
            </a:r>
            <a:r>
              <a:rPr lang="sr-Cyrl-CS" sz="2400"/>
              <a:t>. </a:t>
            </a: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sr-Cyrl-CS" sz="4000"/>
              <a:t>Образложење предлога закона</a:t>
            </a:r>
            <a:endParaRPr lang="en-US" sz="4000"/>
          </a:p>
        </p:txBody>
      </p:sp>
      <p:sp>
        <p:nvSpPr>
          <p:cNvPr id="13315" name="Rectangle 3"/>
          <p:cNvSpPr>
            <a:spLocks noGrp="1" noChangeArrowheads="1"/>
          </p:cNvSpPr>
          <p:nvPr>
            <p:ph type="body" idx="1"/>
          </p:nvPr>
        </p:nvSpPr>
        <p:spPr/>
        <p:txBody>
          <a:bodyPr/>
          <a:lstStyle/>
          <a:p>
            <a:pPr>
              <a:lnSpc>
                <a:spcPct val="90000"/>
              </a:lnSpc>
            </a:pPr>
            <a:r>
              <a:rPr lang="sr-Cyrl-CS" sz="2800" i="1"/>
              <a:t>У</a:t>
            </a:r>
            <a:r>
              <a:rPr lang="ru-RU" sz="2800" i="1"/>
              <a:t>з </a:t>
            </a:r>
            <a:r>
              <a:rPr lang="sr-Cyrl-CS" sz="2800" i="1"/>
              <a:t>предлог закона,</a:t>
            </a:r>
            <a:r>
              <a:rPr lang="ru-RU" sz="2800" i="1"/>
              <a:t> предлагач доставља изјаву да је </a:t>
            </a:r>
            <a:r>
              <a:rPr lang="sr-Cyrl-CS" sz="2800" i="1"/>
              <a:t>предлог</a:t>
            </a:r>
            <a:r>
              <a:rPr lang="ru-RU" sz="2800" i="1"/>
              <a:t> закона усклађен с прописима Европске уније</a:t>
            </a:r>
            <a:r>
              <a:rPr lang="sr-Cyrl-CS" sz="2800" i="1"/>
              <a:t>,</a:t>
            </a:r>
            <a:r>
              <a:rPr lang="ru-RU" sz="2800" i="1"/>
              <a:t> или да не постоји обавеза усклађивања</a:t>
            </a:r>
            <a:r>
              <a:rPr lang="sr-Cyrl-CS" sz="2800" i="1"/>
              <a:t>,</a:t>
            </a:r>
            <a:r>
              <a:rPr lang="ru-RU" sz="2800" i="1"/>
              <a:t> или да </a:t>
            </a:r>
            <a:r>
              <a:rPr lang="sr-Cyrl-CS" sz="2800" i="1"/>
              <a:t>закон</a:t>
            </a:r>
            <a:r>
              <a:rPr lang="ru-RU" sz="2800" i="1"/>
              <a:t> није могуће ускладити с прописима Европске уније</a:t>
            </a:r>
            <a:r>
              <a:rPr lang="sr-Cyrl-CS" sz="2800" i="1"/>
              <a:t>, и табелу о усклађености предлога закона с прописима Европске уније. </a:t>
            </a:r>
          </a:p>
          <a:p>
            <a:pPr>
              <a:lnSpc>
                <a:spcPct val="90000"/>
              </a:lnSpc>
            </a:pPr>
            <a:r>
              <a:rPr lang="sr-Cyrl-CS" sz="2800"/>
              <a:t>Није прописана обавеза да се прикаже усклађеност са усвојеним стратешким актима, са ратификованим уговорима и другим законима.  </a:t>
            </a:r>
            <a:endParaRPr 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sr-Cyrl-CS" sz="4000"/>
              <a:t>Достављање предлога закона другима</a:t>
            </a:r>
            <a:endParaRPr lang="en-US" sz="4000"/>
          </a:p>
        </p:txBody>
      </p:sp>
      <p:sp>
        <p:nvSpPr>
          <p:cNvPr id="14339" name="Rectangle 3"/>
          <p:cNvSpPr>
            <a:spLocks noGrp="1" noChangeArrowheads="1"/>
          </p:cNvSpPr>
          <p:nvPr>
            <p:ph type="body" idx="1"/>
          </p:nvPr>
        </p:nvSpPr>
        <p:spPr/>
        <p:txBody>
          <a:bodyPr/>
          <a:lstStyle/>
          <a:p>
            <a:pPr>
              <a:lnSpc>
                <a:spcPct val="90000"/>
              </a:lnSpc>
            </a:pPr>
            <a:r>
              <a:rPr lang="ru-RU" i="1"/>
              <a:t>Предлог закона се доставља и Заштитнику грађана, односно Народној банци Србије, ако уређује материју из њихове надлежности.</a:t>
            </a:r>
          </a:p>
          <a:p>
            <a:pPr>
              <a:lnSpc>
                <a:spcPct val="90000"/>
              </a:lnSpc>
            </a:pPr>
            <a:r>
              <a:rPr lang="sr-Cyrl-CS"/>
              <a:t>Зависи од процене председника Народне скупштине да ли ће предлог доставити Заштитнику грађана или не. </a:t>
            </a:r>
          </a:p>
          <a:p>
            <a:pPr>
              <a:lnSpc>
                <a:spcPct val="90000"/>
              </a:lnSpc>
            </a:pPr>
            <a:r>
              <a:rPr lang="sr-Cyrl-CS"/>
              <a:t>Није предвиђено достављање другим антикорупцијским органима.</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sr-Cyrl-CS"/>
              <a:t>Стављање на дневни ред</a:t>
            </a:r>
            <a:endParaRPr lang="en-US"/>
          </a:p>
        </p:txBody>
      </p:sp>
      <p:sp>
        <p:nvSpPr>
          <p:cNvPr id="15363" name="Rectangle 3"/>
          <p:cNvSpPr>
            <a:spLocks noGrp="1" noChangeArrowheads="1"/>
          </p:cNvSpPr>
          <p:nvPr>
            <p:ph type="body" idx="1"/>
          </p:nvPr>
        </p:nvSpPr>
        <p:spPr/>
        <p:txBody>
          <a:bodyPr/>
          <a:lstStyle/>
          <a:p>
            <a:pPr>
              <a:lnSpc>
                <a:spcPct val="90000"/>
              </a:lnSpc>
            </a:pPr>
            <a:r>
              <a:rPr lang="ru-RU" i="1"/>
              <a:t>Предлог закона, припремљен у складу с одредбама овог пословника, може да</a:t>
            </a:r>
            <a:r>
              <a:rPr lang="ru-RU" b="1" i="1"/>
              <a:t> </a:t>
            </a:r>
            <a:r>
              <a:rPr lang="ru-RU" i="1"/>
              <a:t>се уврсти у дневни ред седнице Народне скупштине у року не краћем од 15 дана од дана његовог подношења.</a:t>
            </a:r>
          </a:p>
          <a:p>
            <a:pPr>
              <a:lnSpc>
                <a:spcPct val="90000"/>
              </a:lnSpc>
            </a:pPr>
            <a:r>
              <a:rPr lang="sr-Cyrl-CS"/>
              <a:t>Нема крајњег рока за стављање закона на дневни ред (пример “залутале народне иницијативе”)</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sr-Cyrl-CS"/>
              <a:t>Обједињавање расправе</a:t>
            </a:r>
            <a:endParaRPr lang="en-US"/>
          </a:p>
        </p:txBody>
      </p:sp>
      <p:sp>
        <p:nvSpPr>
          <p:cNvPr id="16387" name="Rectangle 3"/>
          <p:cNvSpPr>
            <a:spLocks noGrp="1" noChangeArrowheads="1"/>
          </p:cNvSpPr>
          <p:nvPr>
            <p:ph type="body" idx="1"/>
          </p:nvPr>
        </p:nvSpPr>
        <p:spPr/>
        <p:txBody>
          <a:bodyPr/>
          <a:lstStyle/>
          <a:p>
            <a:r>
              <a:rPr lang="ru-RU" i="1"/>
              <a:t>Народна скупштина може да одлучи</a:t>
            </a:r>
            <a:r>
              <a:rPr lang="ru-RU" b="1" i="1"/>
              <a:t> </a:t>
            </a:r>
            <a:r>
              <a:rPr lang="ru-RU" i="1"/>
              <a:t>да обави заједнички начелни претрес о више предлога закона који су на дневном реду исте седнице, а међусобно су условљени или су решења у њима међусобно повезана</a:t>
            </a:r>
          </a:p>
          <a:p>
            <a:r>
              <a:rPr lang="sr-Cyrl-CS"/>
              <a:t>Проблем: широко тумачење “међусобне повезаности”.</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sr-Cyrl-CS"/>
              <a:t>Амандмани</a:t>
            </a:r>
            <a:endParaRPr lang="en-US"/>
          </a:p>
        </p:txBody>
      </p:sp>
      <p:sp>
        <p:nvSpPr>
          <p:cNvPr id="17411" name="Rectangle 3"/>
          <p:cNvSpPr>
            <a:spLocks noGrp="1" noChangeArrowheads="1"/>
          </p:cNvSpPr>
          <p:nvPr>
            <p:ph type="body" idx="1"/>
          </p:nvPr>
        </p:nvSpPr>
        <p:spPr/>
        <p:txBody>
          <a:bodyPr/>
          <a:lstStyle/>
          <a:p>
            <a:r>
              <a:rPr lang="sr-Cyrl-CS"/>
              <a:t>Уведена могућност (али не и обавеза) да се амандман поднесе у електронском облику. </a:t>
            </a:r>
          </a:p>
          <a:p>
            <a:r>
              <a:rPr lang="sr-Cyrl-CS"/>
              <a:t>Проблем са амандманима које је прихватио предлагач и који је постао саставни део закона – на њих се не могу подносити амандмани</a:t>
            </a:r>
          </a:p>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sr-Cyrl-CS"/>
              <a:t>Хитна процедура</a:t>
            </a:r>
            <a:endParaRPr lang="en-US"/>
          </a:p>
        </p:txBody>
      </p:sp>
      <p:sp>
        <p:nvSpPr>
          <p:cNvPr id="18435" name="Rectangle 3"/>
          <p:cNvSpPr>
            <a:spLocks noGrp="1" noChangeArrowheads="1"/>
          </p:cNvSpPr>
          <p:nvPr>
            <p:ph type="body" idx="1"/>
          </p:nvPr>
        </p:nvSpPr>
        <p:spPr/>
        <p:txBody>
          <a:bodyPr/>
          <a:lstStyle/>
          <a:p>
            <a:pPr>
              <a:lnSpc>
                <a:spcPct val="90000"/>
              </a:lnSpc>
            </a:pPr>
            <a:r>
              <a:rPr lang="ru-RU" sz="2400" i="1"/>
              <a:t>По хитном поступку може да се донесе закон којим се уређују питања и односи настали услед околности које нису могле да се предвиде, а недоношење закона по хитном поступку могло би да проузрокује штетне последице по живот и здравље људи, безбедност земље и рад органа и организација, као и ради испуњења међународних обавеза и усклађивања прописа с прописима Европске уније.</a:t>
            </a:r>
          </a:p>
          <a:p>
            <a:pPr>
              <a:lnSpc>
                <a:spcPct val="90000"/>
              </a:lnSpc>
            </a:pPr>
            <a:r>
              <a:rPr lang="sr-Cyrl-CS" sz="2400"/>
              <a:t>Широко дефинисани поједини разлози, кратак рок и одлучивање о хитности које зависи само од владајуће већине. </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r-Cyrl-CS"/>
              <a:t>Међународни уговори</a:t>
            </a:r>
            <a:endParaRPr lang="en-US"/>
          </a:p>
        </p:txBody>
      </p:sp>
      <p:sp>
        <p:nvSpPr>
          <p:cNvPr id="19459" name="Rectangle 3"/>
          <p:cNvSpPr>
            <a:spLocks noGrp="1" noChangeArrowheads="1"/>
          </p:cNvSpPr>
          <p:nvPr>
            <p:ph type="body" idx="1"/>
          </p:nvPr>
        </p:nvSpPr>
        <p:spPr/>
        <p:txBody>
          <a:bodyPr/>
          <a:lstStyle/>
          <a:p>
            <a:r>
              <a:rPr lang="sr-Cyrl-CS"/>
              <a:t>Није предвиђено навођење усаглашености одредаба међународног уговора са Уставом, нити навођење у којој мери ће његовом применом бити стављени ван снаге постојећи закони</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r-Cyrl-CS"/>
              <a:t>Скупштински буџет</a:t>
            </a:r>
            <a:endParaRPr lang="en-US"/>
          </a:p>
        </p:txBody>
      </p:sp>
      <p:sp>
        <p:nvSpPr>
          <p:cNvPr id="21507" name="Rectangle 3"/>
          <p:cNvSpPr>
            <a:spLocks noGrp="1" noChangeArrowheads="1"/>
          </p:cNvSpPr>
          <p:nvPr>
            <p:ph type="body" idx="1"/>
          </p:nvPr>
        </p:nvSpPr>
        <p:spPr/>
        <p:txBody>
          <a:bodyPr/>
          <a:lstStyle/>
          <a:p>
            <a:r>
              <a:rPr lang="sr-Cyrl-CS"/>
              <a:t>Самосталност при утврђивању буџета, али везаност за Упутство и Меморандум о буџету Министарства финансија</a:t>
            </a:r>
          </a:p>
          <a:p>
            <a:r>
              <a:rPr lang="sr-Cyrl-CS"/>
              <a:t>Предвиђена процедура усаглашавања са Министарством финансија</a:t>
            </a:r>
          </a:p>
          <a:p>
            <a:r>
              <a:rPr lang="sr-Cyrl-CS"/>
              <a:t>Скупштина је и до сада одлучивала о буџету (и свом и других институција)</a:t>
            </a:r>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r-Cyrl-CS"/>
              <a:t>Престанак мандата</a:t>
            </a:r>
            <a:endParaRPr lang="en-US"/>
          </a:p>
        </p:txBody>
      </p:sp>
      <p:sp>
        <p:nvSpPr>
          <p:cNvPr id="20483" name="Rectangle 3"/>
          <p:cNvSpPr>
            <a:spLocks noGrp="1" noChangeArrowheads="1"/>
          </p:cNvSpPr>
          <p:nvPr>
            <p:ph type="body" idx="1"/>
          </p:nvPr>
        </p:nvSpPr>
        <p:spPr/>
        <p:txBody>
          <a:bodyPr/>
          <a:lstStyle/>
          <a:p>
            <a:r>
              <a:rPr lang="ru-RU" sz="2800" i="1"/>
              <a:t>Народни посланик подноси оставку у писаном облику председнику Народне скупштине, преко писарнице Народне скупштине, који је одмах доставља народним посланицима и надлежном одбору. Народни посланик се позива на седницу надлежног одбора на којој се разматра његова оставка. </a:t>
            </a:r>
          </a:p>
          <a:p>
            <a:r>
              <a:rPr lang="sr-Cyrl-CS" sz="2800"/>
              <a:t>Да ли се на овакав начин стаје на пут активирању “бланко-оставки”?</a:t>
            </a:r>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sr-Cyrl-CS"/>
              <a:t>О усвајању пословника</a:t>
            </a:r>
            <a:endParaRPr lang="en-US"/>
          </a:p>
        </p:txBody>
      </p:sp>
      <p:sp>
        <p:nvSpPr>
          <p:cNvPr id="3075" name="Rectangle 3"/>
          <p:cNvSpPr>
            <a:spLocks noGrp="1" noChangeArrowheads="1"/>
          </p:cNvSpPr>
          <p:nvPr>
            <p:ph type="body" idx="1"/>
          </p:nvPr>
        </p:nvSpPr>
        <p:spPr/>
        <p:txBody>
          <a:bodyPr/>
          <a:lstStyle/>
          <a:p>
            <a:r>
              <a:rPr lang="sr-Cyrl-CS" sz="2800"/>
              <a:t>Вишегодишње припреме</a:t>
            </a:r>
          </a:p>
          <a:p>
            <a:r>
              <a:rPr lang="sr-Cyrl-CS" sz="2800"/>
              <a:t>Испуњење обавеза из Закона о Народној скупштини и усклађивање са Уставом</a:t>
            </a:r>
          </a:p>
          <a:p>
            <a:r>
              <a:rPr lang="sr-Cyrl-CS" sz="2800"/>
              <a:t>Објављивање предлога два радна дана пре почетка расправе на седници на којој је било и неколико предлога важних закона</a:t>
            </a:r>
          </a:p>
          <a:p>
            <a:r>
              <a:rPr lang="sr-Cyrl-CS" sz="2800"/>
              <a:t>Одсуство компромиса између власти и опозиције у погледу одредаба</a:t>
            </a:r>
          </a:p>
          <a:p>
            <a:endParaRPr 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sr-Cyrl-CS" sz="4000"/>
              <a:t>Избори и разрешења функционера</a:t>
            </a:r>
            <a:endParaRPr lang="en-US" sz="4000"/>
          </a:p>
        </p:txBody>
      </p:sp>
      <p:sp>
        <p:nvSpPr>
          <p:cNvPr id="22531" name="Rectangle 3"/>
          <p:cNvSpPr>
            <a:spLocks noGrp="1" noChangeArrowheads="1"/>
          </p:cNvSpPr>
          <p:nvPr>
            <p:ph type="body" idx="1"/>
          </p:nvPr>
        </p:nvSpPr>
        <p:spPr/>
        <p:txBody>
          <a:bodyPr/>
          <a:lstStyle/>
          <a:p>
            <a:pPr>
              <a:lnSpc>
                <a:spcPct val="90000"/>
              </a:lnSpc>
            </a:pPr>
            <a:r>
              <a:rPr lang="sr-Cyrl-CS"/>
              <a:t>Не постоји обавеза објављивања образложених предлога за избор и разрешење</a:t>
            </a:r>
          </a:p>
          <a:p>
            <a:pPr>
              <a:lnSpc>
                <a:spcPct val="90000"/>
              </a:lnSpc>
            </a:pPr>
            <a:r>
              <a:rPr lang="sr-Cyrl-CS" i="1"/>
              <a:t>Ако </a:t>
            </a:r>
            <a:r>
              <a:rPr lang="ru-RU" i="1"/>
              <a:t>законом није одређен овлашћени предлагач за избор функционера из става 1. овог члана, кога бира Народна скупштина, предлог ће поднети надлежни одбор Народне скупштине.</a:t>
            </a:r>
          </a:p>
          <a:p>
            <a:pPr>
              <a:lnSpc>
                <a:spcPct val="90000"/>
              </a:lnSpc>
            </a:pPr>
            <a:r>
              <a:rPr lang="sr-Cyrl-CS"/>
              <a:t>Шта ако није одређен надлежни одбор?</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sr-Cyrl-CS"/>
              <a:t>Посланичка питања</a:t>
            </a:r>
            <a:endParaRPr lang="en-US"/>
          </a:p>
        </p:txBody>
      </p:sp>
      <p:sp>
        <p:nvSpPr>
          <p:cNvPr id="23555" name="Rectangle 3"/>
          <p:cNvSpPr>
            <a:spLocks noGrp="1" noChangeArrowheads="1"/>
          </p:cNvSpPr>
          <p:nvPr>
            <p:ph type="body" idx="1"/>
          </p:nvPr>
        </p:nvSpPr>
        <p:spPr/>
        <p:txBody>
          <a:bodyPr/>
          <a:lstStyle/>
          <a:p>
            <a:r>
              <a:rPr lang="sr-Cyrl-CS"/>
              <a:t>Омогућено је коментарисање усмено датих одговора и допунска питања, нема додатних средстава за случај да одговор није потпун</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sr-Cyrl-CS" sz="4000"/>
              <a:t>Извештавање НС о раду Владе</a:t>
            </a:r>
            <a:endParaRPr lang="en-US" sz="4000"/>
          </a:p>
        </p:txBody>
      </p:sp>
      <p:sp>
        <p:nvSpPr>
          <p:cNvPr id="24579" name="Rectangle 3"/>
          <p:cNvSpPr>
            <a:spLocks noGrp="1" noChangeArrowheads="1"/>
          </p:cNvSpPr>
          <p:nvPr>
            <p:ph type="body" idx="1"/>
          </p:nvPr>
        </p:nvSpPr>
        <p:spPr/>
        <p:txBody>
          <a:bodyPr/>
          <a:lstStyle/>
          <a:p>
            <a:pPr>
              <a:lnSpc>
                <a:spcPct val="90000"/>
              </a:lnSpc>
            </a:pPr>
            <a:r>
              <a:rPr lang="sr-Cyrl-CS"/>
              <a:t>Када Скупштина затражи, када Влада то жели, а најмање једном годишње</a:t>
            </a:r>
          </a:p>
          <a:p>
            <a:pPr>
              <a:lnSpc>
                <a:spcPct val="90000"/>
              </a:lnSpc>
            </a:pPr>
            <a:r>
              <a:rPr lang="sr-Cyrl-CS"/>
              <a:t>Министар обавезан да информише одбор најмање једном у три месеца. Да ли је расправа ограничена тиме што се питања постављају “о поднетој информацији”. Не предвиђа се поступак за разрешење министра који не извести одбор у року.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sr-Cyrl-CS" sz="4000"/>
              <a:t>Надзор над радом државних органа, организација и тела </a:t>
            </a:r>
            <a:endParaRPr lang="en-US" sz="4000"/>
          </a:p>
        </p:txBody>
      </p:sp>
      <p:sp>
        <p:nvSpPr>
          <p:cNvPr id="25603" name="Rectangle 3"/>
          <p:cNvSpPr>
            <a:spLocks noGrp="1" noChangeArrowheads="1"/>
          </p:cNvSpPr>
          <p:nvPr>
            <p:ph type="body" idx="1"/>
          </p:nvPr>
        </p:nvSpPr>
        <p:spPr/>
        <p:txBody>
          <a:bodyPr/>
          <a:lstStyle/>
          <a:p>
            <a:r>
              <a:rPr lang="sr-Cyrl-CS"/>
              <a:t>Уместо законске одредбе о уређивању односа са овим органима и организацијама, у Пословнику се тај однос третира искључиво као надзор над радом</a:t>
            </a:r>
          </a:p>
          <a:p>
            <a:r>
              <a:rPr lang="sr-Cyrl-CS"/>
              <a:t>Корисно што се уводи обавеза разматрања поднетих извештаја</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sr-Cyrl-CS"/>
              <a:t>Разматрање извештаја </a:t>
            </a:r>
            <a:endParaRPr lang="en-US"/>
          </a:p>
        </p:txBody>
      </p:sp>
      <p:sp>
        <p:nvSpPr>
          <p:cNvPr id="26627" name="Rectangle 3"/>
          <p:cNvSpPr>
            <a:spLocks noGrp="1" noChangeArrowheads="1"/>
          </p:cNvSpPr>
          <p:nvPr>
            <p:ph type="body" idx="1"/>
          </p:nvPr>
        </p:nvSpPr>
        <p:spPr/>
        <p:txBody>
          <a:bodyPr/>
          <a:lstStyle/>
          <a:p>
            <a:pPr>
              <a:lnSpc>
                <a:spcPct val="90000"/>
              </a:lnSpc>
            </a:pPr>
            <a:r>
              <a:rPr lang="sr-Cyrl-CS" sz="2800"/>
              <a:t>Прописано је покретање поступка за разрешење функционера и када не поднесе извештај (што је у реду) и када надлежни одбор из неког разлога (који није одређен) не прихвати извештај, што отвара врата самовољним тумачењима</a:t>
            </a:r>
          </a:p>
          <a:p>
            <a:pPr>
              <a:lnSpc>
                <a:spcPct val="90000"/>
              </a:lnSpc>
            </a:pPr>
            <a:r>
              <a:rPr lang="sr-Cyrl-CS" sz="2800"/>
              <a:t>Нема обавезе да се покрену мере ради решавања проблема на која се у извештају указује, само могућност</a:t>
            </a:r>
          </a:p>
          <a:p>
            <a:pPr>
              <a:lnSpc>
                <a:spcPct val="90000"/>
              </a:lnSpc>
            </a:pPr>
            <a:r>
              <a:rPr lang="sr-Cyrl-CS" sz="2800"/>
              <a:t>Нису одређени надлежни одбори за неке институције</a:t>
            </a:r>
            <a:endParaRPr 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sr-Cyrl-CS"/>
              <a:t>Објављивање на интернету</a:t>
            </a:r>
            <a:endParaRPr lang="en-US"/>
          </a:p>
        </p:txBody>
      </p:sp>
      <p:sp>
        <p:nvSpPr>
          <p:cNvPr id="27651" name="Rectangle 3"/>
          <p:cNvSpPr>
            <a:spLocks noGrp="1" noChangeArrowheads="1"/>
          </p:cNvSpPr>
          <p:nvPr>
            <p:ph type="body" idx="1"/>
          </p:nvPr>
        </p:nvSpPr>
        <p:spPr/>
        <p:txBody>
          <a:bodyPr/>
          <a:lstStyle/>
          <a:p>
            <a:pPr>
              <a:lnSpc>
                <a:spcPct val="80000"/>
              </a:lnSpc>
            </a:pPr>
            <a:r>
              <a:rPr lang="sr-Cyrl-CS" sz="1800" i="1"/>
              <a:t>По правилу</a:t>
            </a:r>
            <a:r>
              <a:rPr lang="sr-Cyrl-CS" sz="1800"/>
              <a:t>, н</a:t>
            </a:r>
            <a:r>
              <a:rPr lang="ru-RU" sz="1800"/>
              <a:t>а интернет страници Народне скупштине објављују се:</a:t>
            </a:r>
          </a:p>
          <a:p>
            <a:pPr>
              <a:lnSpc>
                <a:spcPct val="80000"/>
              </a:lnSpc>
              <a:buFont typeface="Wingdings" pitchFamily="2" charset="2"/>
              <a:buNone/>
            </a:pPr>
            <a:r>
              <a:rPr lang="ru-RU" sz="1800"/>
              <a:t>-	предлог дневног реда и усвојени дневни ред седнице Народне скупштине</a:t>
            </a:r>
            <a:r>
              <a:rPr lang="ru-RU" sz="1800" b="1"/>
              <a:t> </a:t>
            </a:r>
            <a:r>
              <a:rPr lang="ru-RU" sz="1800"/>
              <a:t>и њених радних тела,</a:t>
            </a:r>
          </a:p>
          <a:p>
            <a:pPr>
              <a:lnSpc>
                <a:spcPct val="80000"/>
              </a:lnSpc>
              <a:buFont typeface="Wingdings" pitchFamily="2" charset="2"/>
              <a:buNone/>
            </a:pPr>
            <a:r>
              <a:rPr lang="ru-RU" sz="1800"/>
              <a:t>-	усвојени записник са седнице Народне скупштине и њених радних тела,</a:t>
            </a:r>
          </a:p>
          <a:p>
            <a:pPr>
              <a:lnSpc>
                <a:spcPct val="80000"/>
              </a:lnSpc>
              <a:buFont typeface="Wingdings" pitchFamily="2" charset="2"/>
              <a:buNone/>
            </a:pPr>
            <a:r>
              <a:rPr lang="ru-RU" sz="1800"/>
              <a:t>-	предлози закона и других аката поднетих Народној скупштини,</a:t>
            </a:r>
          </a:p>
          <a:p>
            <a:pPr>
              <a:lnSpc>
                <a:spcPct val="80000"/>
              </a:lnSpc>
              <a:buFont typeface="Wingdings" pitchFamily="2" charset="2"/>
              <a:buNone/>
            </a:pPr>
            <a:r>
              <a:rPr lang="ru-RU" sz="1800"/>
              <a:t>-	закони и други акти Народне скупштине,</a:t>
            </a:r>
          </a:p>
          <a:p>
            <a:pPr>
              <a:lnSpc>
                <a:spcPct val="80000"/>
              </a:lnSpc>
              <a:buFont typeface="Wingdings" pitchFamily="2" charset="2"/>
              <a:buNone/>
            </a:pPr>
            <a:r>
              <a:rPr lang="ru-RU" sz="1800"/>
              <a:t>-	амандмани на предлоге закона и других аката,</a:t>
            </a:r>
          </a:p>
          <a:p>
            <a:pPr>
              <a:lnSpc>
                <a:spcPct val="80000"/>
              </a:lnSpc>
              <a:buFont typeface="Wingdings" pitchFamily="2" charset="2"/>
              <a:buNone/>
            </a:pPr>
            <a:r>
              <a:rPr lang="ru-RU" sz="1800"/>
              <a:t>-	извод гласања на седници Народне скупштине,</a:t>
            </a:r>
          </a:p>
          <a:p>
            <a:pPr>
              <a:lnSpc>
                <a:spcPct val="80000"/>
              </a:lnSpc>
              <a:buFont typeface="Wingdings" pitchFamily="2" charset="2"/>
              <a:buNone/>
            </a:pPr>
            <a:r>
              <a:rPr lang="ru-RU" sz="1800"/>
              <a:t>-	време одржавања и дневни ред састанка Колегијума,</a:t>
            </a:r>
          </a:p>
          <a:p>
            <a:pPr>
              <a:lnSpc>
                <a:spcPct val="80000"/>
              </a:lnSpc>
              <a:buFont typeface="Wingdings" pitchFamily="2" charset="2"/>
              <a:buNone/>
            </a:pPr>
            <a:r>
              <a:rPr lang="ru-RU" sz="1800"/>
              <a:t>-	информатор о раду Народне скупштине,</a:t>
            </a:r>
          </a:p>
          <a:p>
            <a:pPr>
              <a:lnSpc>
                <a:spcPct val="80000"/>
              </a:lnSpc>
              <a:buFont typeface="Wingdings" pitchFamily="2" charset="2"/>
              <a:buNone/>
            </a:pPr>
            <a:r>
              <a:rPr lang="ru-RU" sz="1800"/>
              <a:t>-	дневне информације о раду Народне скупштине и њених радних тела,</a:t>
            </a:r>
          </a:p>
          <a:p>
            <a:pPr>
              <a:lnSpc>
                <a:spcPct val="80000"/>
              </a:lnSpc>
              <a:buFont typeface="Wingdings" pitchFamily="2" charset="2"/>
              <a:buNone/>
            </a:pPr>
            <a:r>
              <a:rPr lang="ru-RU" sz="1800"/>
              <a:t>-	извештај о раду одбора,</a:t>
            </a:r>
          </a:p>
          <a:p>
            <a:pPr>
              <a:lnSpc>
                <a:spcPct val="80000"/>
              </a:lnSpc>
              <a:buFont typeface="Wingdings" pitchFamily="2" charset="2"/>
              <a:buNone/>
            </a:pPr>
            <a:r>
              <a:rPr lang="ru-RU" sz="1800"/>
              <a:t>-	друге информације и документи настали у раду или у вези с радом Народне скупштине који су од значаја за информисање јавности.</a:t>
            </a:r>
            <a:endParaRPr 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sr-Cyrl-CS"/>
              <a:t>Представници Владе</a:t>
            </a:r>
            <a:endParaRPr lang="en-US"/>
          </a:p>
        </p:txBody>
      </p:sp>
      <p:sp>
        <p:nvSpPr>
          <p:cNvPr id="28675" name="Rectangle 3"/>
          <p:cNvSpPr>
            <a:spLocks noGrp="1" noChangeArrowheads="1"/>
          </p:cNvSpPr>
          <p:nvPr>
            <p:ph type="body" idx="1"/>
          </p:nvPr>
        </p:nvSpPr>
        <p:spPr/>
        <p:txBody>
          <a:bodyPr/>
          <a:lstStyle/>
          <a:p>
            <a:r>
              <a:rPr lang="sr-Cyrl-CS"/>
              <a:t>И даље остаје могућност да представник Владе буде члан из чијег ресора није предлог закона о којем се расправља.</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r-Cyrl-CS" sz="4000"/>
              <a:t>Материјали за народне посланике</a:t>
            </a:r>
            <a:endParaRPr lang="en-US" sz="4000"/>
          </a:p>
        </p:txBody>
      </p:sp>
      <p:sp>
        <p:nvSpPr>
          <p:cNvPr id="29699" name="Rectangle 3"/>
          <p:cNvSpPr>
            <a:spLocks noGrp="1" noChangeArrowheads="1"/>
          </p:cNvSpPr>
          <p:nvPr>
            <p:ph type="body" idx="1"/>
          </p:nvPr>
        </p:nvSpPr>
        <p:spPr/>
        <p:txBody>
          <a:bodyPr/>
          <a:lstStyle/>
          <a:p>
            <a:r>
              <a:rPr lang="sr-Cyrl-CS"/>
              <a:t>И даље није предвиђено да ће материјал бити дељен електронским путем кад год је то могуће</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sr-Cyrl-CS"/>
              <a:t>Прелазне и завршне одредбе</a:t>
            </a:r>
            <a:endParaRPr lang="en-US"/>
          </a:p>
        </p:txBody>
      </p:sp>
      <p:sp>
        <p:nvSpPr>
          <p:cNvPr id="30723" name="Rectangle 3"/>
          <p:cNvSpPr>
            <a:spLocks noGrp="1" noChangeArrowheads="1"/>
          </p:cNvSpPr>
          <p:nvPr>
            <p:ph type="body" idx="1"/>
          </p:nvPr>
        </p:nvSpPr>
        <p:spPr/>
        <p:txBody>
          <a:bodyPr/>
          <a:lstStyle/>
          <a:p>
            <a:r>
              <a:rPr lang="sr-Cyrl-CS"/>
              <a:t>Одредбе о подношењу амандмана у електронском облику  биће примењене тек од када се стекну технички услови, рок да се то деси није прописан.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sr-Cyrl-CS"/>
              <a:t>Годишњи програм рада</a:t>
            </a:r>
            <a:endParaRPr lang="en-US"/>
          </a:p>
        </p:txBody>
      </p:sp>
      <p:sp>
        <p:nvSpPr>
          <p:cNvPr id="4099" name="Rectangle 3"/>
          <p:cNvSpPr>
            <a:spLocks noGrp="1" noChangeArrowheads="1"/>
          </p:cNvSpPr>
          <p:nvPr>
            <p:ph type="body" idx="1"/>
          </p:nvPr>
        </p:nvSpPr>
        <p:spPr/>
        <p:txBody>
          <a:bodyPr/>
          <a:lstStyle/>
          <a:p>
            <a:pPr>
              <a:lnSpc>
                <a:spcPct val="90000"/>
              </a:lnSpc>
            </a:pPr>
            <a:r>
              <a:rPr lang="sr-Cyrl-CS" sz="2400" i="1"/>
              <a:t>Годишњи програм рада Народне скупштине утврђује председник Народне скупштине, након консултација на састанку Колегијума,</a:t>
            </a:r>
            <a:r>
              <a:rPr lang="sr-Cyrl-CS" sz="2400" b="1" i="1"/>
              <a:t> </a:t>
            </a:r>
            <a:r>
              <a:rPr lang="sr-Cyrl-CS" sz="2400" i="1"/>
              <a:t>полазећи од  </a:t>
            </a:r>
            <a:r>
              <a:rPr lang="en-US" sz="2400" i="1"/>
              <a:t>обавеза Народне скупштине у складу са законом и годишњег програма Владе.</a:t>
            </a:r>
            <a:endParaRPr lang="sr-Cyrl-CS" sz="2400" i="1"/>
          </a:p>
          <a:p>
            <a:pPr>
              <a:lnSpc>
                <a:spcPct val="90000"/>
              </a:lnSpc>
            </a:pPr>
            <a:r>
              <a:rPr lang="sr-Cyrl-CS" sz="2400"/>
              <a:t>Због чега само обавезе Народне скупштине у складу са законом, а не и стратешким актима које је сама усвојила?</a:t>
            </a:r>
          </a:p>
          <a:p>
            <a:pPr>
              <a:lnSpc>
                <a:spcPct val="90000"/>
              </a:lnSpc>
            </a:pPr>
            <a:r>
              <a:rPr lang="sr-Cyrl-CS" sz="2400"/>
              <a:t>Због чега се усаглашавање врши само са годишњим програмом Владе, када и други органи имају законодавну иницијативу (нпр. Заштитник грађана)?</a:t>
            </a:r>
          </a:p>
          <a:p>
            <a:pPr>
              <a:lnSpc>
                <a:spcPct val="90000"/>
              </a:lnSpc>
              <a:buFont typeface="Wingdings" pitchFamily="2" charset="2"/>
              <a:buNone/>
            </a:pPr>
            <a:endParaRPr lang="sr-Cyrl-C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sr-Cyrl-CS"/>
              <a:t>Генерални секретар</a:t>
            </a:r>
            <a:endParaRPr lang="en-US"/>
          </a:p>
        </p:txBody>
      </p:sp>
      <p:sp>
        <p:nvSpPr>
          <p:cNvPr id="5123" name="Rectangle 3"/>
          <p:cNvSpPr>
            <a:spLocks noGrp="1" noChangeArrowheads="1"/>
          </p:cNvSpPr>
          <p:nvPr>
            <p:ph type="body" idx="1"/>
          </p:nvPr>
        </p:nvSpPr>
        <p:spPr/>
        <p:txBody>
          <a:bodyPr/>
          <a:lstStyle/>
          <a:p>
            <a:r>
              <a:rPr lang="sr-Cyrl-CS"/>
              <a:t>Нису прописани разлози за разрешење, нити је прецизирано на који начин одговара Председнику НС а на који НС као таквој</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sr-Cyrl-CS"/>
              <a:t>Одбори</a:t>
            </a:r>
            <a:endParaRPr lang="en-US"/>
          </a:p>
        </p:txBody>
      </p:sp>
      <p:sp>
        <p:nvSpPr>
          <p:cNvPr id="6147" name="Rectangle 3"/>
          <p:cNvSpPr>
            <a:spLocks noGrp="1" noChangeArrowheads="1"/>
          </p:cNvSpPr>
          <p:nvPr>
            <p:ph type="body" idx="1"/>
          </p:nvPr>
        </p:nvSpPr>
        <p:spPr/>
        <p:txBody>
          <a:bodyPr/>
          <a:lstStyle/>
          <a:p>
            <a:pPr>
              <a:lnSpc>
                <a:spcPct val="80000"/>
              </a:lnSpc>
            </a:pPr>
            <a:r>
              <a:rPr lang="sr-Cyrl-CS" sz="2400"/>
              <a:t>Мањи број скупштинских одбора</a:t>
            </a:r>
          </a:p>
          <a:p>
            <a:pPr>
              <a:lnSpc>
                <a:spcPct val="80000"/>
              </a:lnSpc>
            </a:pPr>
            <a:r>
              <a:rPr lang="ru-RU" sz="2400" i="1"/>
              <a:t>Одбор за финансије, републички буџет и контролу трошења јавних средстава разматра предлог закона и другог</a:t>
            </a:r>
            <a:r>
              <a:rPr lang="ru-RU" sz="2400" b="1" i="1"/>
              <a:t> </a:t>
            </a:r>
            <a:r>
              <a:rPr lang="ru-RU" sz="2400" i="1"/>
              <a:t>општег акта и друга питања из области: - спречавања прања новца и борбе против корупције;</a:t>
            </a:r>
          </a:p>
          <a:p>
            <a:pPr>
              <a:lnSpc>
                <a:spcPct val="80000"/>
              </a:lnSpc>
            </a:pPr>
            <a:r>
              <a:rPr lang="sr-Cyrl-CS" sz="2400" i="1"/>
              <a:t>разматра извештај </a:t>
            </a:r>
            <a:r>
              <a:rPr lang="ru-RU" sz="2400" i="1"/>
              <a:t>Државне ревизорске институције, о чему подноси извештај са ставовима и препорукама Народној скупштини;</a:t>
            </a:r>
          </a:p>
          <a:p>
            <a:pPr>
              <a:lnSpc>
                <a:spcPct val="80000"/>
              </a:lnSpc>
            </a:pPr>
            <a:r>
              <a:rPr lang="ru-RU" sz="2400" i="1"/>
              <a:t>-      контролише примену републичког буџета и пратећих финансијских планова у смислу законитости, сврсисходности и ефикасности трошења јавних средстава, о чему подноси извештај са предлогом мера Народној скупштини. </a:t>
            </a:r>
            <a:endParaRPr lang="en-US" sz="2400" i="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sr-Cyrl-CS"/>
              <a:t>Сазивање седница</a:t>
            </a:r>
            <a:endParaRPr lang="en-US"/>
          </a:p>
        </p:txBody>
      </p:sp>
      <p:sp>
        <p:nvSpPr>
          <p:cNvPr id="7171" name="Rectangle 3"/>
          <p:cNvSpPr>
            <a:spLocks noGrp="1" noChangeArrowheads="1"/>
          </p:cNvSpPr>
          <p:nvPr>
            <p:ph type="body" idx="1"/>
          </p:nvPr>
        </p:nvSpPr>
        <p:spPr/>
        <p:txBody>
          <a:bodyPr/>
          <a:lstStyle/>
          <a:p>
            <a:r>
              <a:rPr lang="sr-Cyrl-CS"/>
              <a:t>Чланови 85 и 86 уређују да се седнице “по правилу” сазивају 7 дана унапред. </a:t>
            </a:r>
          </a:p>
          <a:p>
            <a:r>
              <a:rPr lang="sr-Cyrl-CS"/>
              <a:t>Недостају корисне гаранције да предлози аката буду и објављени најмање 7 дана пре почетка седнице. </a:t>
            </a:r>
          </a:p>
          <a:p>
            <a:r>
              <a:rPr lang="sr-Cyrl-CS"/>
              <a:t>Образложење председника НС за хитност сазивања не подлеже провери</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sr-Cyrl-CS"/>
              <a:t>Скраћени поступак</a:t>
            </a:r>
            <a:endParaRPr lang="en-US"/>
          </a:p>
        </p:txBody>
      </p:sp>
      <p:sp>
        <p:nvSpPr>
          <p:cNvPr id="8195" name="Rectangle 3"/>
          <p:cNvSpPr>
            <a:spLocks noGrp="1" noChangeArrowheads="1"/>
          </p:cNvSpPr>
          <p:nvPr>
            <p:ph type="body" idx="1"/>
          </p:nvPr>
        </p:nvSpPr>
        <p:spPr/>
        <p:txBody>
          <a:bodyPr/>
          <a:lstStyle/>
          <a:p>
            <a:pPr>
              <a:lnSpc>
                <a:spcPct val="90000"/>
              </a:lnSpc>
            </a:pPr>
            <a:r>
              <a:rPr lang="sr-Cyrl-CS" sz="2400"/>
              <a:t>Члан 95 наводи разлоге из којих се може предложити скраћење времена за расправу. У многим наведеним случајевима заиста се чини да ће бити потребно мање времена да се нека тема расправи него када се доноси потпуно нови закон. Међутим, уколико народни посланици буду имали супротне ставове које по овим темама које желе да образложе, то би био аргумент да ту расправу треба продужити. Другим речима, ако би се обезбедило да народни посланици увек говоре о теми која је на дневном реду, скраћење расправе, као репресиван корак, било би непотребно. </a:t>
            </a:r>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sr-Cyrl-CS" sz="4000"/>
              <a:t>Права посланика ван посланичких група и посланика унутар група</a:t>
            </a:r>
            <a:endParaRPr lang="en-US" sz="4000"/>
          </a:p>
        </p:txBody>
      </p:sp>
      <p:sp>
        <p:nvSpPr>
          <p:cNvPr id="9219" name="Rectangle 3"/>
          <p:cNvSpPr>
            <a:spLocks noGrp="1" noChangeArrowheads="1"/>
          </p:cNvSpPr>
          <p:nvPr>
            <p:ph type="body" idx="1"/>
          </p:nvPr>
        </p:nvSpPr>
        <p:spPr/>
        <p:txBody>
          <a:bodyPr/>
          <a:lstStyle/>
          <a:p>
            <a:r>
              <a:rPr lang="sr-Cyrl-CS"/>
              <a:t>Чланом 96 су ограничена права посланика који не припадају посланичким групама, што је спорно са становишта њихове равноправности.</a:t>
            </a:r>
          </a:p>
          <a:p>
            <a:r>
              <a:rPr lang="sr-Cyrl-CS"/>
              <a:t>Пословник стимулише унисоност у оквиру посланичких група, јер се време за расправу дели по групама а не припада индивидуалним посланицима.</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sr-Cyrl-CS"/>
              <a:t>Повреда Пословника</a:t>
            </a:r>
            <a:endParaRPr lang="en-US"/>
          </a:p>
        </p:txBody>
      </p:sp>
      <p:sp>
        <p:nvSpPr>
          <p:cNvPr id="11267" name="Rectangle 3"/>
          <p:cNvSpPr>
            <a:spLocks noGrp="1" noChangeArrowheads="1"/>
          </p:cNvSpPr>
          <p:nvPr>
            <p:ph type="body" idx="1"/>
          </p:nvPr>
        </p:nvSpPr>
        <p:spPr/>
        <p:txBody>
          <a:bodyPr/>
          <a:lstStyle/>
          <a:p>
            <a:r>
              <a:rPr lang="sr-Cyrl-CS"/>
              <a:t>О повреди пословника се и даље одлучује гласањем, не предвиђа се могућност да то утврди стручно тело, макар и у форми консултативног мишљења</a:t>
            </a:r>
            <a:endParaRPr lang="en-US"/>
          </a:p>
        </p:txBody>
      </p:sp>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82</TotalTime>
  <Words>1277</Words>
  <Application>Microsoft Office PowerPoint</Application>
  <PresentationFormat>On-screen Show (4:3)</PresentationFormat>
  <Paragraphs>95</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Wingdings</vt:lpstr>
      <vt:lpstr>Ripple</vt:lpstr>
      <vt:lpstr>Нови пословник Народне скупштине – најбитније одредбе са становишта борбе против корупције</vt:lpstr>
      <vt:lpstr>О усвајању пословника</vt:lpstr>
      <vt:lpstr>Годишњи програм рада</vt:lpstr>
      <vt:lpstr>Генерални секретар</vt:lpstr>
      <vt:lpstr>Одбори</vt:lpstr>
      <vt:lpstr>Сазивање седница</vt:lpstr>
      <vt:lpstr>Скраћени поступак</vt:lpstr>
      <vt:lpstr>Права посланика ван посланичких група и посланика унутар група</vt:lpstr>
      <vt:lpstr>Повреда Пословника</vt:lpstr>
      <vt:lpstr>Образложење предлога закона</vt:lpstr>
      <vt:lpstr>Образложење предлога закона</vt:lpstr>
      <vt:lpstr>Достављање предлога закона другима</vt:lpstr>
      <vt:lpstr>Стављање на дневни ред</vt:lpstr>
      <vt:lpstr>Обједињавање расправе</vt:lpstr>
      <vt:lpstr>Амандмани</vt:lpstr>
      <vt:lpstr>Хитна процедура</vt:lpstr>
      <vt:lpstr>Међународни уговори</vt:lpstr>
      <vt:lpstr>Скупштински буџет</vt:lpstr>
      <vt:lpstr>Престанак мандата</vt:lpstr>
      <vt:lpstr>Избори и разрешења функционера</vt:lpstr>
      <vt:lpstr>Посланичка питања</vt:lpstr>
      <vt:lpstr>Извештавање НС о раду Владе</vt:lpstr>
      <vt:lpstr>Надзор над радом државних органа, организација и тела </vt:lpstr>
      <vt:lpstr>Разматрање извештаја </vt:lpstr>
      <vt:lpstr>Објављивање на интернету</vt:lpstr>
      <vt:lpstr>Представници Владе</vt:lpstr>
      <vt:lpstr>Материјали за народне посланике</vt:lpstr>
      <vt:lpstr>Прелазне и завршне одредбе</vt:lpstr>
    </vt:vector>
  </TitlesOfParts>
  <Company>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Нови пословник Народне скупштине – битне одредбе са становишта борбе против корупције</dc:title>
  <dc:creator>Nemanja</dc:creator>
  <cp:lastModifiedBy>x4</cp:lastModifiedBy>
  <cp:revision>8</cp:revision>
  <dcterms:created xsi:type="dcterms:W3CDTF">2010-09-01T03:29:34Z</dcterms:created>
  <dcterms:modified xsi:type="dcterms:W3CDTF">2012-02-02T15:01:14Z</dcterms:modified>
</cp:coreProperties>
</file>